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4" r:id="rId5"/>
    <p:sldId id="295" r:id="rId6"/>
    <p:sldId id="299" r:id="rId7"/>
    <p:sldId id="300" r:id="rId8"/>
    <p:sldId id="301" r:id="rId9"/>
    <p:sldId id="307" r:id="rId10"/>
    <p:sldId id="302" r:id="rId11"/>
    <p:sldId id="267" r:id="rId12"/>
    <p:sldId id="305" r:id="rId13"/>
    <p:sldId id="306" r:id="rId14"/>
    <p:sldId id="303" r:id="rId15"/>
    <p:sldId id="308" r:id="rId16"/>
    <p:sldId id="286" r:id="rId17"/>
    <p:sldId id="304" r:id="rId18"/>
    <p:sldId id="284" r:id="rId19"/>
    <p:sldId id="310" r:id="rId20"/>
    <p:sldId id="311" r:id="rId21"/>
    <p:sldId id="312" r:id="rId22"/>
    <p:sldId id="314" r:id="rId23"/>
    <p:sldId id="297" r:id="rId24"/>
    <p:sldId id="31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514AE6"/>
    <a:srgbClr val="CB65BC"/>
    <a:srgbClr val="FC5134"/>
    <a:srgbClr val="E05350"/>
    <a:srgbClr val="31FF67"/>
    <a:srgbClr val="D7598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7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2018/10/26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1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8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7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7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21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20850E1-F14E-4303-A1D5-EA0AC17FEBDA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5" name="页脚占位符 2"/>
          <p:cNvSpPr txBox="1">
            <a:spLocks/>
          </p:cNvSpPr>
          <p:nvPr userDrawn="1"/>
        </p:nvSpPr>
        <p:spPr>
          <a:xfrm>
            <a:off x="441158" y="0"/>
            <a:ext cx="113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Application of Steerable Filter and Multi-attribute Display in Crack Detection of 3D </a:t>
            </a:r>
            <a:r>
              <a:rPr lang="en-US" altLang="zh-CN" dirty="0" smtClean="0">
                <a:solidFill>
                  <a:schemeClr val="bg1"/>
                </a:solidFill>
              </a:rPr>
              <a:t>Coherence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470D617-D094-4C76-9964-5FD82B71C353}" type="datetime1">
              <a:rPr lang="zh-CN" altLang="en-US" smtClean="0"/>
              <a:t>2018/10/26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NewRO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Slide-IDIPLa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3796" y="2254580"/>
            <a:ext cx="11204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Steerable Filter and Multi-attribute Display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Crack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Coherence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493796" y="3659281"/>
            <a:ext cx="11204407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3795" y="2109717"/>
            <a:ext cx="11204407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52912" y="4076894"/>
            <a:ext cx="368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Zhenming</a:t>
            </a:r>
            <a:r>
              <a:rPr lang="en-US" altLang="zh-CN" b="1" dirty="0" smtClean="0"/>
              <a:t> Peng &amp;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  <a:endParaRPr lang="zh-CN" altLang="en-US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281A70A-6D6D-403C-BDB4-A057A686EA8D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9"/>
    </mc:Choice>
    <mc:Fallback>
      <p:transition spd="slow" advTm="187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7FFE15-E256-445C-8923-F071435E4615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74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"/>
    </mc:Choice>
    <mc:Fallback>
      <p:transition spd="slow" advTm="30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en-US" altLang="zh-CN" sz="2400" b="1" dirty="0" smtClean="0"/>
              <a:t>.1 2D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1E130D-EFB1-4E4B-A873-85D856D6EC56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474899" y="1624263"/>
            <a:ext cx="11242202" cy="3741821"/>
            <a:chOff x="1082842" y="1612232"/>
            <a:chExt cx="11242202" cy="374182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91" y="1837028"/>
              <a:ext cx="11223653" cy="351702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82842" y="1612232"/>
              <a:ext cx="1383632" cy="69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8"/>
    </mc:Choice>
    <mc:Fallback>
      <p:transition spd="slow" advTm="5815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6A9860-A6DC-420A-B68F-BE809C4A5E5E}" type="datetime1">
              <a:rPr lang="zh-CN" altLang="en-US" smtClean="0"/>
              <a:t>2018/10/26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79" y="524236"/>
            <a:ext cx="3367021" cy="580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11" y="524236"/>
            <a:ext cx="3358429" cy="5768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715793" y="1211851"/>
            <a:ext cx="1816100" cy="218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31893" y="524236"/>
            <a:ext cx="2456718" cy="687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531893" y="3396252"/>
            <a:ext cx="2456718" cy="2896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19466" y="2482850"/>
            <a:ext cx="553998" cy="1892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/>
              <a:t>二维矢量化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94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16"/>
    </mc:Choice>
    <mc:Fallback>
      <p:transition spd="slow" advTm="5821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18" y="568100"/>
            <a:ext cx="3538604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8646846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 smtClean="0"/>
              <a:t>θ=-60°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6159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原图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0" y="566335"/>
            <a:ext cx="3098317" cy="529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357" y="557404"/>
            <a:ext cx="3536521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4941967" y="5991429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39101" y="6553200"/>
            <a:ext cx="2743200" cy="334962"/>
          </a:xfrm>
        </p:spPr>
        <p:txBody>
          <a:bodyPr/>
          <a:lstStyle/>
          <a:p>
            <a:fld id="{9CE959D3-78A9-439E-84D7-64F97473C5E0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990472" y="6523037"/>
            <a:ext cx="4114800" cy="365125"/>
          </a:xfrm>
        </p:spPr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0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12"/>
    </mc:Choice>
    <mc:Fallback>
      <p:transition spd="slow" advTm="10331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C58881-E732-418A-A8E6-F4D5825F172B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31451" t="2926"/>
          <a:stretch/>
        </p:blipFill>
        <p:spPr>
          <a:xfrm>
            <a:off x="695326" y="1415018"/>
            <a:ext cx="4989707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31693" t="2790"/>
          <a:stretch/>
        </p:blipFill>
        <p:spPr>
          <a:xfrm>
            <a:off x="6499057" y="1415018"/>
            <a:ext cx="4971705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7312817" y="5749836"/>
            <a:ext cx="334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 smtClean="0"/>
              <a:t>θ=0°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φ=90°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180529" y="5749836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88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"/>
    </mc:Choice>
    <mc:Fallback>
      <p:transition spd="slow" advTm="86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41B9E9-6A65-4D6E-9358-74E003FD2EEA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315387"/>
            <a:ext cx="5959189" cy="4324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05" y="1315387"/>
            <a:ext cx="3941432" cy="4326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763588" y="5944748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裂缝倾角</a:t>
            </a:r>
            <a:r>
              <a:rPr lang="en-US" altLang="zh-CN" dirty="0" smtClean="0"/>
              <a:t>θ</a:t>
            </a:r>
            <a:r>
              <a:rPr lang="zh-CN" altLang="en-US" dirty="0" smtClean="0"/>
              <a:t>显示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648202" y="1350227"/>
            <a:ext cx="2587703" cy="3182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116179" y="5510463"/>
            <a:ext cx="4119726" cy="129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6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"/>
    </mc:Choice>
    <mc:Fallback>
      <p:transition spd="slow" advTm="8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B7508C-563C-476D-B867-AC496C72CDCC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0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"/>
    </mc:Choice>
    <mc:Fallback>
      <p:transition spd="slow" advTm="112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4. </a:t>
            </a:r>
            <a:r>
              <a:rPr lang="en-US" altLang="zh-CN" sz="2400" b="1" dirty="0"/>
              <a:t>conclusion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F36870-A6A3-4921-9344-4D66B4EAB473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09600" y="1741130"/>
            <a:ext cx="55245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work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3D orientation filter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3D fault/crack model reconstruction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multi-attribute fusion display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11319" y="1741130"/>
            <a:ext cx="47005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plan: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altLang="zh-CN" sz="2400" b="1" dirty="0" smtClean="0"/>
              <a:t>achievement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40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8"/>
    </mc:Choice>
    <mc:Fallback>
      <p:transition spd="slow" advTm="3218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3821" y="2875002"/>
            <a:ext cx="51443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content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433B25-8116-4436-B76A-2ADCB691F916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6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9"/>
    </mc:Choice>
    <mc:Fallback>
      <p:transition spd="slow" advTm="1456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E1 HED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25C836-2F07-46BC-87A1-C6A92939C9C9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9" name="图片 8" descr="E:\研究生课程\深度学习\experience\GAN\Dataset\HED-BSDS~\HED-BSDS\test\806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28" y="814725"/>
            <a:ext cx="3272051" cy="261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 descr="E:\研究生课程\深度学习\experience\GAN\Dataset\HED-BSDS~\HED-BSDS\output\806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83" y="814724"/>
            <a:ext cx="3316218" cy="261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 descr="E:\研究生课程\深度学习\experience\GAN\Dataset\HED-BSDS~\HED-BSDS\test\37608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3774882"/>
            <a:ext cx="3272051" cy="242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77" y="3774882"/>
            <a:ext cx="3320997" cy="2476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56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94"/>
    </mc:Choice>
    <mc:Fallback>
      <p:transition spd="slow" advTm="7009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  <a:r>
              <a:rPr lang="zh-CN" altLang="en-US" sz="4000" b="1" dirty="0" smtClean="0"/>
              <a:t>*</a:t>
            </a:r>
            <a:endParaRPr lang="en-US" altLang="zh-CN" sz="4000" b="1" dirty="0" smtClean="0"/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1B13C6-C4EF-420F-AC70-E890E834F8E3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8"/>
    </mc:Choice>
    <mc:Fallback>
      <p:transition spd="slow" advTm="2460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E2 ROC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159F86-9024-4C3F-913D-15689126D8B6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97" y="1872656"/>
            <a:ext cx="4692405" cy="39150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636" y="1291454"/>
            <a:ext cx="4418104" cy="369332"/>
            <a:chOff x="975636" y="1291454"/>
            <a:chExt cx="4418104" cy="369332"/>
          </a:xfrm>
        </p:grpSpPr>
        <p:sp>
          <p:nvSpPr>
            <p:cNvPr id="16" name="矩形 15"/>
            <p:cNvSpPr/>
            <p:nvPr/>
          </p:nvSpPr>
          <p:spPr>
            <a:xfrm>
              <a:off x="1278511" y="1291454"/>
              <a:ext cx="4115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https://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github.com/LiaoLIDIP/NewROC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36" y="1346769"/>
              <a:ext cx="314017" cy="31401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59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4"/>
    </mc:Choice>
    <mc:Fallback>
      <p:transition spd="slow" advTm="4928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28836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A8125C-2639-48FF-A934-EBF4AB6FF820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4038600" y="6153705"/>
            <a:ext cx="4794250" cy="369332"/>
            <a:chOff x="4038600" y="6128648"/>
            <a:chExt cx="4794250" cy="369332"/>
          </a:xfrm>
        </p:grpSpPr>
        <p:sp>
          <p:nvSpPr>
            <p:cNvPr id="4" name="矩形 3"/>
            <p:cNvSpPr/>
            <p:nvPr/>
          </p:nvSpPr>
          <p:spPr>
            <a:xfrm>
              <a:off x="4315326" y="6128648"/>
              <a:ext cx="45175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hlinkClick r:id="rId3"/>
                </a:rPr>
                <a:t>https://</a:t>
              </a:r>
              <a:r>
                <a:rPr lang="en-US" altLang="zh-CN" i="1" dirty="0" smtClean="0">
                  <a:hlinkClick r:id="rId3"/>
                </a:rPr>
                <a:t>github.com/LiaoLIDIP/Slide-IDIPLab</a:t>
              </a:r>
              <a:r>
                <a:rPr lang="en-US" altLang="zh-CN" i="1" dirty="0" smtClean="0"/>
                <a:t> 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6203818"/>
              <a:ext cx="269105" cy="2691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89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5"/>
    </mc:Choice>
    <mc:Fallback>
      <p:transition spd="slow" advTm="712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2260E5-19D5-4108-93D0-5E7E12D8CAD3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32536" y="2875002"/>
            <a:ext cx="37144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ppendix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8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"/>
    </mc:Choice>
    <mc:Fallback>
      <p:transition spd="slow" advTm="120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05A16F-7A9B-47BE-8BD2-6CC6C1F8F335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388531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23594"/>
              </p:ext>
            </p:extLst>
          </p:nvPr>
        </p:nvGraphicFramePr>
        <p:xfrm>
          <a:off x="5070893" y="2549043"/>
          <a:ext cx="479007" cy="769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07"/>
              </a:tblGrid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89276"/>
              </p:ext>
            </p:extLst>
          </p:nvPr>
        </p:nvGraphicFramePr>
        <p:xfrm>
          <a:off x="4838114" y="1948190"/>
          <a:ext cx="940386" cy="377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193"/>
                <a:gridCol w="470193"/>
              </a:tblGrid>
              <a:tr h="377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602538" y="67309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Roberts </a:t>
            </a:r>
            <a:r>
              <a:rPr lang="en-US" altLang="zh-CN" sz="2400" dirty="0" smtClean="0"/>
              <a:t>(1963)</a:t>
            </a:r>
            <a:endParaRPr lang="zh-CN" altLang="en-US" sz="240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2385"/>
              </p:ext>
            </p:extLst>
          </p:nvPr>
        </p:nvGraphicFramePr>
        <p:xfrm>
          <a:off x="7986689" y="161295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285003" y="3548713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Prewitt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74741"/>
              </p:ext>
            </p:extLst>
          </p:nvPr>
        </p:nvGraphicFramePr>
        <p:xfrm>
          <a:off x="10146436" y="161122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46778"/>
              </p:ext>
            </p:extLst>
          </p:nvPr>
        </p:nvGraphicFramePr>
        <p:xfrm>
          <a:off x="588216" y="4513256"/>
          <a:ext cx="1394166" cy="1220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722"/>
                <a:gridCol w="464722"/>
                <a:gridCol w="464722"/>
              </a:tblGrid>
              <a:tr h="436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76456"/>
              </p:ext>
            </p:extLst>
          </p:nvPr>
        </p:nvGraphicFramePr>
        <p:xfrm>
          <a:off x="2411538" y="4518083"/>
          <a:ext cx="1520826" cy="1227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942"/>
                <a:gridCol w="506942"/>
                <a:gridCol w="506942"/>
              </a:tblGrid>
              <a:tr h="438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47506"/>
              </p:ext>
            </p:extLst>
          </p:nvPr>
        </p:nvGraphicFramePr>
        <p:xfrm>
          <a:off x="4037058" y="3779545"/>
          <a:ext cx="1496829" cy="518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43"/>
                <a:gridCol w="498943"/>
                <a:gridCol w="498943"/>
              </a:tblGrid>
              <a:tr h="51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91"/>
              </p:ext>
            </p:extLst>
          </p:nvPr>
        </p:nvGraphicFramePr>
        <p:xfrm>
          <a:off x="4512465" y="4641596"/>
          <a:ext cx="522371" cy="136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71"/>
              </a:tblGrid>
              <a:tr h="4870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矩形 55"/>
          <p:cNvSpPr/>
          <p:nvPr/>
        </p:nvSpPr>
        <p:spPr>
          <a:xfrm rot="16200000">
            <a:off x="4486277" y="4973796"/>
            <a:ext cx="3135312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479932" y="366100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Sobel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89503"/>
              </p:ext>
            </p:extLst>
          </p:nvPr>
        </p:nvGraphicFramePr>
        <p:xfrm>
          <a:off x="6598477" y="4443629"/>
          <a:ext cx="1572675" cy="1284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225"/>
                <a:gridCol w="524225"/>
                <a:gridCol w="524225"/>
              </a:tblGrid>
              <a:tr h="459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05680"/>
              </p:ext>
            </p:extLst>
          </p:nvPr>
        </p:nvGraphicFramePr>
        <p:xfrm>
          <a:off x="8357944" y="4443241"/>
          <a:ext cx="1358901" cy="129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967"/>
                <a:gridCol w="452967"/>
                <a:gridCol w="452967"/>
              </a:tblGrid>
              <a:tr h="463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28283"/>
              </p:ext>
            </p:extLst>
          </p:nvPr>
        </p:nvGraphicFramePr>
        <p:xfrm>
          <a:off x="10171906" y="3891840"/>
          <a:ext cx="1616163" cy="411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721"/>
                <a:gridCol w="538721"/>
                <a:gridCol w="538721"/>
              </a:tblGrid>
              <a:tr h="411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6582"/>
              </p:ext>
            </p:extLst>
          </p:nvPr>
        </p:nvGraphicFramePr>
        <p:xfrm>
          <a:off x="10733171" y="4613494"/>
          <a:ext cx="455696" cy="148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96"/>
              </a:tblGrid>
              <a:tr h="5299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 rot="16200000">
            <a:off x="5633614" y="1846642"/>
            <a:ext cx="3027500" cy="5627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blipFill rotWithShape="0">
                <a:blip r:embed="rId6"/>
                <a:stretch>
                  <a:fillRect l="-20408" t="-2041" r="-2041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blipFill rotWithShape="0">
                <a:blip r:embed="rId8"/>
                <a:stretch>
                  <a:fillRect l="-641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blipFill rotWithShape="0">
                <a:blip r:embed="rId9"/>
                <a:stretch>
                  <a:fillRect l="-632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69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8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"/>
    </mc:Choice>
    <mc:Fallback>
      <p:transition spd="slow" advTm="81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FF2E2CC-5118-4CDE-A1FC-4239E62AD5D3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418222" y="1317266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Canny </a:t>
            </a:r>
            <a:r>
              <a:rPr lang="en-US" altLang="zh-CN" sz="2400" dirty="0" smtClean="0"/>
              <a:t>(1986)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 smtClean="0"/>
                  <a:t>The core process of Canny edge detection algorithm: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Finding the intensity gradient of the image:</a:t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Non-maximum suppression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Double threshold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blipFill rotWithShape="0">
                <a:blip r:embed="rId2"/>
                <a:stretch>
                  <a:fillRect l="-1812" b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27" y="640902"/>
            <a:ext cx="3805710" cy="28453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27837" y="859257"/>
            <a:ext cx="2576934" cy="1754326"/>
          </a:xfrm>
          <a:prstGeom prst="rect">
            <a:avLst/>
          </a:prstGeom>
          <a:noFill/>
          <a:ln w="28575">
            <a:solidFill>
              <a:srgbClr val="D7598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All value along the direction of the gradient that are not peak values of a ridge are suppressed.</a:t>
            </a:r>
            <a:endParaRPr lang="zh-CN" altLang="en-US" b="1" dirty="0"/>
          </a:p>
        </p:txBody>
      </p:sp>
      <p:sp>
        <p:nvSpPr>
          <p:cNvPr id="16" name="圆角矩形 15"/>
          <p:cNvSpPr/>
          <p:nvPr/>
        </p:nvSpPr>
        <p:spPr>
          <a:xfrm>
            <a:off x="6096000" y="5010984"/>
            <a:ext cx="5270500" cy="2540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110910" y="5010984"/>
            <a:ext cx="3416928" cy="254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096001" y="5010984"/>
            <a:ext cx="1904742" cy="2540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9527837" y="4280734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000742" y="4331018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42665" y="4953318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0259593" y="4971654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9527837" y="5496847"/>
            <a:ext cx="198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strong edge pixel</a:t>
            </a:r>
            <a:endParaRPr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819374" y="3859629"/>
            <a:ext cx="189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weak </a:t>
            </a:r>
            <a:r>
              <a:rPr lang="en-US" altLang="zh-CN" sz="2000" dirty="0"/>
              <a:t>edge pixel</a:t>
            </a:r>
            <a:endParaRPr lang="zh-CN" altLang="en-US" sz="2000" dirty="0"/>
          </a:p>
        </p:txBody>
      </p:sp>
      <p:sp>
        <p:nvSpPr>
          <p:cNvPr id="40" name="矩形 39"/>
          <p:cNvSpPr/>
          <p:nvPr/>
        </p:nvSpPr>
        <p:spPr>
          <a:xfrm>
            <a:off x="5803022" y="3557494"/>
            <a:ext cx="6403887" cy="813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110911" y="5493900"/>
            <a:ext cx="188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</a:t>
            </a:r>
            <a:r>
              <a:rPr lang="en-US" altLang="zh-CN" sz="2000" dirty="0" smtClean="0"/>
              <a:t>on-edge </a:t>
            </a:r>
            <a:r>
              <a:rPr lang="en-US" altLang="zh-CN" sz="2000" dirty="0"/>
              <a:t>pixel</a:t>
            </a:r>
            <a:endParaRPr lang="zh-CN" altLang="en-US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5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"/>
    </mc:Choice>
    <mc:Fallback>
      <p:transition spd="slow" advTm="49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下箭头 45"/>
          <p:cNvSpPr/>
          <p:nvPr/>
        </p:nvSpPr>
        <p:spPr>
          <a:xfrm rot="16200000">
            <a:off x="11008987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 rot="16200000">
            <a:off x="779849" y="5765639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Edge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5326" y="1134254"/>
            <a:ext cx="103795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/>
              <a:t>Edge detection</a:t>
            </a:r>
            <a:r>
              <a:rPr lang="en-US" altLang="zh-CN" sz="2400" dirty="0"/>
              <a:t> includes a variety of mathematical methods that aim at identifying points in a </a:t>
            </a:r>
            <a:r>
              <a:rPr lang="en-US" altLang="zh-CN" sz="2400" dirty="0" smtClean="0"/>
              <a:t>digital image at </a:t>
            </a:r>
            <a:r>
              <a:rPr lang="en-US" altLang="zh-CN" sz="2400" dirty="0"/>
              <a:t>which the </a:t>
            </a:r>
            <a:r>
              <a:rPr lang="en-US" altLang="zh-CN" sz="2400" dirty="0" smtClean="0"/>
              <a:t>image brightness</a:t>
            </a:r>
            <a:r>
              <a:rPr lang="en-US" altLang="zh-CN" sz="2400" dirty="0"/>
              <a:t> changes sharply or, more formally, has </a:t>
            </a:r>
            <a:r>
              <a:rPr lang="en-US" altLang="zh-CN" sz="2400" dirty="0">
                <a:solidFill>
                  <a:srgbClr val="FF0000"/>
                </a:solidFill>
              </a:rPr>
              <a:t>discontinuities</a:t>
            </a:r>
            <a:r>
              <a:rPr lang="en-US" altLang="zh-CN" sz="2400" dirty="0" smtClean="0"/>
              <a:t>.</a:t>
            </a:r>
          </a:p>
          <a:p>
            <a:pPr algn="r"/>
            <a:r>
              <a:rPr lang="en-US" altLang="zh-CN" dirty="0" smtClean="0"/>
              <a:t>-- </a:t>
            </a:r>
            <a:r>
              <a:rPr lang="en-US" altLang="zh-CN" dirty="0"/>
              <a:t>Wikipedia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696987-EA5E-4265-8010-607D9BE38367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405365" y="644437"/>
            <a:ext cx="641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Crack detection belongs to edge detection.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2743" y="4254500"/>
            <a:ext cx="4586514" cy="20701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Knowledge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Based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(Image analysis system)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8201" y="42545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Preprocessing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28201" y="56261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Acquisition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37670" y="3058562"/>
            <a:ext cx="1944914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53842" y="3053281"/>
            <a:ext cx="2135415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Description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31799" y="4254500"/>
            <a:ext cx="1988600" cy="2070100"/>
          </a:xfrm>
          <a:prstGeom prst="rect">
            <a:avLst/>
          </a:prstGeom>
          <a:solidFill>
            <a:srgbClr val="E053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Recognition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Interpretation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 rot="10800000">
            <a:off x="2182801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>
            <a:off x="2230311" y="3306622"/>
            <a:ext cx="1525600" cy="845288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16200000">
            <a:off x="5856815" y="3226667"/>
            <a:ext cx="322799" cy="471259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右箭头 26"/>
          <p:cNvSpPr/>
          <p:nvPr/>
        </p:nvSpPr>
        <p:spPr>
          <a:xfrm rot="5400000">
            <a:off x="8889163" y="2970963"/>
            <a:ext cx="865390" cy="1701684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右箭头 27"/>
          <p:cNvSpPr/>
          <p:nvPr/>
        </p:nvSpPr>
        <p:spPr>
          <a:xfrm>
            <a:off x="3360201" y="584649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3378344" y="452500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8389257" y="526061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右箭头 30"/>
          <p:cNvSpPr/>
          <p:nvPr/>
        </p:nvSpPr>
        <p:spPr>
          <a:xfrm rot="5400000">
            <a:off x="7143269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 rot="5400000">
            <a:off x="4650897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90600" y="3916881"/>
            <a:ext cx="2609015" cy="2509319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566546" y="3955155"/>
            <a:ext cx="2508310" cy="2471045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175000" y="2712615"/>
            <a:ext cx="5829300" cy="138879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09670" y="5133979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</a:t>
            </a:r>
            <a:r>
              <a:rPr lang="en-US" altLang="zh-CN" sz="2000" b="1" dirty="0" smtClean="0"/>
              <a:t>ow-level</a:t>
            </a:r>
            <a:endParaRPr lang="zh-CN" altLang="en-US" sz="2000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5459470" y="2697602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mid-level</a:t>
            </a:r>
            <a:endParaRPr lang="zh-CN" altLang="en-US" sz="20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8615797" y="3901354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high-level</a:t>
            </a:r>
            <a:endParaRPr lang="zh-CN" altLang="en-US" sz="2000" b="1" dirty="0"/>
          </a:p>
        </p:txBody>
      </p:sp>
      <p:sp>
        <p:nvSpPr>
          <p:cNvPr id="40" name="矩形 39"/>
          <p:cNvSpPr/>
          <p:nvPr/>
        </p:nvSpPr>
        <p:spPr>
          <a:xfrm>
            <a:off x="985529" y="3901354"/>
            <a:ext cx="2609015" cy="2524846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65579" y="2698329"/>
            <a:ext cx="5838721" cy="1403080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17575" y="5549616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Prob.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1170411" y="4791644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Res.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281798" y="2996060"/>
            <a:ext cx="134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Pixel-level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612866" y="2954548"/>
            <a:ext cx="147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Object-level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378"/>
    </mc:Choice>
    <mc:Fallback>
      <p:transition spd="slow" advTm="190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1734" y="1416733"/>
            <a:ext cx="7691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Points which lie on an edge can be detected by: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detecting local maxima or minima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derivative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detecting the zero-crossing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7C5BEF-6221-4921-AA78-13D6242F7730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488383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9997" y="4668182"/>
            <a:ext cx="150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Input image</a:t>
            </a:r>
          </a:p>
          <a:p>
            <a:r>
              <a:rPr lang="en-US" altLang="zh-CN" sz="2000" b="1" dirty="0" smtClean="0"/>
              <a:t>(grayscale)</a:t>
            </a:r>
            <a:endParaRPr lang="zh-CN" altLang="en-US" sz="2000" b="1" dirty="0"/>
          </a:p>
        </p:txBody>
      </p:sp>
      <p:sp>
        <p:nvSpPr>
          <p:cNvPr id="9" name="圆角矩形 8"/>
          <p:cNvSpPr/>
          <p:nvPr/>
        </p:nvSpPr>
        <p:spPr>
          <a:xfrm>
            <a:off x="2171700" y="3987800"/>
            <a:ext cx="2819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first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259522" y="3987800"/>
            <a:ext cx="2416812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Computation of gradient magnitude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944756" y="3987800"/>
            <a:ext cx="1676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Thresholding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63685" y="4688366"/>
            <a:ext cx="1737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Output image</a:t>
            </a:r>
          </a:p>
          <a:p>
            <a:r>
              <a:rPr lang="en-US" altLang="zh-CN" sz="2000" b="1" dirty="0" smtClean="0"/>
              <a:t>(binary)</a:t>
            </a:r>
            <a:endParaRPr lang="zh-CN" altLang="en-US" sz="2000" b="1" dirty="0"/>
          </a:p>
        </p:txBody>
      </p:sp>
      <p:sp>
        <p:nvSpPr>
          <p:cNvPr id="20" name="圆角矩形 19"/>
          <p:cNvSpPr/>
          <p:nvPr/>
        </p:nvSpPr>
        <p:spPr>
          <a:xfrm>
            <a:off x="4617540" y="5396252"/>
            <a:ext cx="2862487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second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170297" y="5396252"/>
            <a:ext cx="2108200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Smoothing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817667" y="5396252"/>
            <a:ext cx="1870528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Zero-Crossing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en-US" altLang="zh-CN" sz="2000" dirty="0" smtClean="0">
                <a:solidFill>
                  <a:schemeClr val="tx1"/>
                </a:solidFill>
              </a:rPr>
              <a:t>(with threshold)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 flipV="1">
            <a:off x="1652317" y="4279900"/>
            <a:ext cx="519383" cy="742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21" idx="1"/>
          </p:cNvCxnSpPr>
          <p:nvPr/>
        </p:nvCxnSpPr>
        <p:spPr>
          <a:xfrm>
            <a:off x="1652317" y="5022125"/>
            <a:ext cx="517980" cy="666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7" idx="1"/>
          </p:cNvCxnSpPr>
          <p:nvPr/>
        </p:nvCxnSpPr>
        <p:spPr>
          <a:xfrm>
            <a:off x="4991100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  <a:endCxn id="20" idx="1"/>
          </p:cNvCxnSpPr>
          <p:nvPr/>
        </p:nvCxnSpPr>
        <p:spPr>
          <a:xfrm>
            <a:off x="4278497" y="5688352"/>
            <a:ext cx="3390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7" idx="3"/>
            <a:endCxn id="18" idx="1"/>
          </p:cNvCxnSpPr>
          <p:nvPr/>
        </p:nvCxnSpPr>
        <p:spPr>
          <a:xfrm>
            <a:off x="7676334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3"/>
            <a:endCxn id="22" idx="1"/>
          </p:cNvCxnSpPr>
          <p:nvPr/>
        </p:nvCxnSpPr>
        <p:spPr>
          <a:xfrm>
            <a:off x="7480027" y="5688352"/>
            <a:ext cx="337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8" idx="3"/>
            <a:endCxn id="19" idx="1"/>
          </p:cNvCxnSpPr>
          <p:nvPr/>
        </p:nvCxnSpPr>
        <p:spPr>
          <a:xfrm>
            <a:off x="9621156" y="4279900"/>
            <a:ext cx="642529" cy="762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" idx="3"/>
            <a:endCxn id="19" idx="1"/>
          </p:cNvCxnSpPr>
          <p:nvPr/>
        </p:nvCxnSpPr>
        <p:spPr>
          <a:xfrm flipV="1">
            <a:off x="9688195" y="5042309"/>
            <a:ext cx="575490" cy="646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8" idx="3"/>
            <a:endCxn id="19" idx="1"/>
          </p:cNvCxnSpPr>
          <p:nvPr/>
        </p:nvCxnSpPr>
        <p:spPr>
          <a:xfrm>
            <a:off x="1652317" y="5022125"/>
            <a:ext cx="8611368" cy="20184"/>
          </a:xfrm>
          <a:prstGeom prst="line">
            <a:avLst/>
          </a:prstGeom>
          <a:ln w="19050">
            <a:solidFill>
              <a:srgbClr val="CB65B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840160" y="464278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840160" y="4999621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60" y="739675"/>
            <a:ext cx="4142719" cy="2451599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04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79"/>
    </mc:Choice>
    <mc:Fallback>
      <p:transition spd="slow" advTm="7727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9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en-US" altLang="zh-CN" sz="2400" b="1" dirty="0"/>
              <a:t>.3 Direction Constrained Gaussian Filtering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E5921A-5350-4BE7-AA6E-A399734336B9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98" y="1836709"/>
            <a:ext cx="2890038" cy="294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ratio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ρ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θ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blipFill rotWithShape="0">
                <a:blip r:embed="rId4"/>
                <a:stretch>
                  <a:fillRect l="-1894" t="-1220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54181" y="4288520"/>
            <a:ext cx="732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direction of Gaussian filtering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942479" y="4941597"/>
            <a:ext cx="8982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orientation needs a filter, which is complicated and time consuming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extend to high-dimensional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4913974"/>
            <a:ext cx="1247153" cy="124715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13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30"/>
    </mc:Choice>
    <mc:Fallback>
      <p:transition spd="slow" advTm="859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275C17-4797-437C-8304-7C1682E5F20E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98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"/>
    </mc:Choice>
    <mc:Fallback>
      <p:transition spd="slow" advTm="51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270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Steerable Filter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80DCC7-0E2E-44B2-995C-5B63CD44A6D2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453271" y="467219"/>
            <a:ext cx="565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Freeman W T,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Adelson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 E H. The design and use of steerable filters[J]. IEEE Transactions on Pattern Analysis &amp; Machine Intelligence, 1991 (9): 891-906.</a:t>
            </a:r>
            <a:endParaRPr lang="zh-CN" altLang="en-US" sz="14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66821" y="5631788"/>
            <a:ext cx="2023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95421" y="4128663"/>
            <a:ext cx="25400" cy="1803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362200" y="563178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X</a:t>
            </a:r>
            <a:endParaRPr lang="zh-CN" altLang="en-US" sz="24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466726" y="401597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Y</a:t>
            </a:r>
            <a:endParaRPr lang="zh-CN" altLang="en-US" sz="2400" b="1" dirty="0"/>
          </a:p>
        </p:txBody>
      </p:sp>
      <p:sp>
        <p:nvSpPr>
          <p:cNvPr id="26" name="流程图: 联系 25"/>
          <p:cNvSpPr/>
          <p:nvPr/>
        </p:nvSpPr>
        <p:spPr>
          <a:xfrm>
            <a:off x="1521660" y="4874318"/>
            <a:ext cx="114300" cy="1143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820821" y="4898073"/>
            <a:ext cx="782206" cy="733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03027" y="4906443"/>
            <a:ext cx="0" cy="725345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6" idx="2"/>
          </p:cNvCxnSpPr>
          <p:nvPr/>
        </p:nvCxnSpPr>
        <p:spPr>
          <a:xfrm flipH="1">
            <a:off x="820821" y="4931468"/>
            <a:ext cx="700839" cy="27008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20821" y="5631788"/>
            <a:ext cx="336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08121" y="5347626"/>
            <a:ext cx="12700" cy="29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603027" y="4661293"/>
            <a:ext cx="69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977400" y="5631788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66726" y="5197511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66821" y="2516527"/>
            <a:ext cx="20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/>
              <a:t>x=au, y=</a:t>
            </a:r>
            <a:r>
              <a:rPr lang="en-US" altLang="zh-CN" sz="2400" b="1" i="1" dirty="0" err="1" smtClean="0"/>
              <a:t>bv</a:t>
            </a:r>
            <a:r>
              <a:rPr lang="en-US" altLang="zh-CN" sz="2400" b="1" i="1" dirty="0" smtClean="0"/>
              <a:t>. </a:t>
            </a:r>
            <a:endParaRPr lang="zh-CN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514AE6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9050">
                <a:solidFill>
                  <a:srgbClr val="514AE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7725956" y="2069493"/>
            <a:ext cx="366239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Convolution is a linear operation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/>
          <p:cNvSpPr/>
          <p:nvPr/>
        </p:nvSpPr>
        <p:spPr>
          <a:xfrm>
            <a:off x="5702300" y="2725747"/>
            <a:ext cx="939800" cy="458849"/>
          </a:xfrm>
          <a:prstGeom prst="rightArrow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rot="16200000">
            <a:off x="375884" y="4023646"/>
            <a:ext cx="4959253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107993" y="4128343"/>
            <a:ext cx="5933333" cy="2095238"/>
            <a:chOff x="4460159" y="4191575"/>
            <a:chExt cx="5933333" cy="2095238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0159" y="4191575"/>
              <a:ext cx="5933333" cy="2095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22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584"/>
    </mc:Choice>
    <mc:Fallback>
      <p:transition spd="slow" advTm="20758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2.2 HLS color models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125D74-C28F-4037-B6C5-E5CAE93822A2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447548" y="621014"/>
            <a:ext cx="4524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Marfurt</a:t>
            </a:r>
            <a:r>
              <a:rPr lang="en-US" altLang="zh-CN" sz="1400" dirty="0"/>
              <a:t> K J. Techniques and best practices in </a:t>
            </a:r>
            <a:r>
              <a:rPr lang="en-US" altLang="zh-CN" sz="1400" dirty="0" err="1"/>
              <a:t>multiattribute</a:t>
            </a:r>
            <a:r>
              <a:rPr lang="en-US" altLang="zh-CN" sz="1400" dirty="0"/>
              <a:t> display[J]. Interpretation, 2015, 3(1): B1-B23.</a:t>
            </a:r>
            <a:endParaRPr lang="zh-CN" altLang="en-US" sz="1400" dirty="0"/>
          </a:p>
        </p:txBody>
      </p:sp>
      <p:pic>
        <p:nvPicPr>
          <p:cNvPr id="36" name="图片 35"/>
          <p:cNvPicPr/>
          <p:nvPr/>
        </p:nvPicPr>
        <p:blipFill>
          <a:blip r:embed="rId3"/>
          <a:stretch>
            <a:fillRect/>
          </a:stretch>
        </p:blipFill>
        <p:spPr>
          <a:xfrm>
            <a:off x="347795" y="1356907"/>
            <a:ext cx="5559710" cy="44522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683" y="593363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a)RGB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b)HLS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c)HSV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5497" y="1503907"/>
            <a:ext cx="405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HSV: hue-saturation-value</a:t>
            </a:r>
          </a:p>
          <a:p>
            <a:r>
              <a:rPr lang="en-US" altLang="zh-CN" sz="2400" b="1" dirty="0" smtClean="0"/>
              <a:t>HLS: hue-lightness-saturation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95496" y="2517310"/>
            <a:ext cx="5876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Multi-attribute Display</a:t>
            </a:r>
            <a:r>
              <a:rPr lang="en-US" altLang="zh-CN" sz="2400" dirty="0" smtClean="0"/>
              <a:t>: Different attributes </a:t>
            </a:r>
            <a:r>
              <a:rPr lang="en-US" altLang="zh-CN" sz="2400" dirty="0"/>
              <a:t>correspond to different color </a:t>
            </a:r>
            <a:r>
              <a:rPr lang="en-US" altLang="zh-CN" sz="2400" dirty="0" smtClean="0"/>
              <a:t>channels in HLS.</a:t>
            </a:r>
          </a:p>
          <a:p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e.g. 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orientation corresponds to hue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   edge corresponds to lightness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saturation is set to 1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89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67"/>
    </mc:Choice>
    <mc:Fallback>
      <p:transition spd="slow" advTm="10786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3D flow chart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CD0DC9-131E-4481-A33C-6347322906BA}" type="datetime1">
              <a:rPr lang="zh-CN" altLang="en-US" smtClean="0"/>
              <a:t>2018/10/26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056200"/>
            <a:ext cx="3084094" cy="24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2165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(H)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720266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(L)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81" y="401799"/>
            <a:ext cx="5882438" cy="605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6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65"/>
    </mc:Choice>
    <mc:Fallback>
      <p:transition spd="slow" advTm="9786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6.3"/>
</p:tagLst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Words>744</Words>
  <Application>Microsoft Office PowerPoint</Application>
  <PresentationFormat>宽屏</PresentationFormat>
  <Paragraphs>288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楷体</vt:lpstr>
      <vt:lpstr>宋体</vt:lpstr>
      <vt:lpstr>Arial</vt:lpstr>
      <vt:lpstr>Calibri</vt:lpstr>
      <vt:lpstr>Cambria Math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329</cp:revision>
  <dcterms:created xsi:type="dcterms:W3CDTF">2018-08-30T02:47:28Z</dcterms:created>
  <dcterms:modified xsi:type="dcterms:W3CDTF">2018-10-26T13:35:34Z</dcterms:modified>
</cp:coreProperties>
</file>